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91" r:id="rId1"/>
  </p:sldMasterIdLst>
  <p:notesMasterIdLst>
    <p:notesMasterId r:id="rId12"/>
  </p:notesMasterIdLst>
  <p:handoutMasterIdLst>
    <p:handoutMasterId r:id="rId13"/>
  </p:handoutMasterIdLst>
  <p:sldIdLst>
    <p:sldId id="2146847048" r:id="rId2"/>
    <p:sldId id="2146847074" r:id="rId3"/>
    <p:sldId id="2146847082" r:id="rId4"/>
    <p:sldId id="2146846795" r:id="rId5"/>
    <p:sldId id="2146847072" r:id="rId6"/>
    <p:sldId id="2146847089" r:id="rId7"/>
    <p:sldId id="2146847092" r:id="rId8"/>
    <p:sldId id="2146847054" r:id="rId9"/>
    <p:sldId id="2146847063" r:id="rId10"/>
    <p:sldId id="2146847094" r:id="rId11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709B4C7-07E0-570E-5188-C5874C8CF9B1}" name="Ryan Hicks" initials="RH" userId="S::ryan.hicks@ibm.com::ea480a08-415b-4ba8-bcc2-7279becc4c32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achary Anderson" initials="ZA" lastIdx="26" clrIdx="0">
    <p:extLst>
      <p:ext uri="{19B8F6BF-5375-455C-9EA6-DF929625EA0E}">
        <p15:presenceInfo xmlns:p15="http://schemas.microsoft.com/office/powerpoint/2012/main" userId="S::zanderson@vsapartners.com::b6da4b55-2f36-4779-ba8b-606d779a32e3" providerId="AD"/>
      </p:ext>
    </p:extLst>
  </p:cmAuthor>
  <p:cmAuthor id="2" name="Liz Sadler" initials="LS" lastIdx="36" clrIdx="1">
    <p:extLst>
      <p:ext uri="{19B8F6BF-5375-455C-9EA6-DF929625EA0E}">
        <p15:presenceInfo xmlns:p15="http://schemas.microsoft.com/office/powerpoint/2012/main" userId="Liz Sadl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6054"/>
  </p:normalViewPr>
  <p:slideViewPr>
    <p:cSldViewPr snapToGrid="0" snapToObjects="1">
      <p:cViewPr varScale="1">
        <p:scale>
          <a:sx n="158" d="100"/>
          <a:sy n="158" d="100"/>
        </p:scale>
        <p:origin x="142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31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 Light" panose="020B0503050203000203" pitchFamily="34" charset="0"/>
              <a:ea typeface="IBM Plex Sans Light" charset="0"/>
              <a:cs typeface="IBM Plex Sans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charset="0"/>
                <a:cs typeface="IBM Plex Sans Light" charset="0"/>
              </a:rPr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sv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736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IBM Plex Sans Ligh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 Light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 Light" panose="020B0503050203000203" pitchFamily="34" charset="0"/>
                <a:ea typeface="IBM Plex Sans Light" panose="020B0503050203000203" pitchFamily="34" charset="0"/>
                <a:cs typeface="IBM Plex Sans Light" panose="020B0503050203000203" pitchFamily="34" charset="0"/>
              </a:defRPr>
            </a:lvl1pPr>
          </a:lstStyle>
          <a:p>
            <a:r>
              <a:rPr lang="en-US" dirty="0"/>
              <a:t>Group Name / DOC ID / Month XX, 2022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spcBef>
        <a:spcPts val="600"/>
      </a:spcBef>
      <a:defRPr sz="1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1pPr>
    <a:lvl2pPr marL="174625" indent="-169863" algn="l" defTabSz="914400" rtl="0" eaLnBrk="1" latinLnBrk="0" hangingPunct="1">
      <a:spcBef>
        <a:spcPts val="600"/>
      </a:spcBef>
      <a:buFont typeface="IBM Plex Sans"/>
      <a:buChar char="–"/>
      <a:tabLst/>
      <a:defRPr sz="1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2pPr>
    <a:lvl3pPr marL="347472" indent="-173736" algn="l" defTabSz="914400" rtl="0" eaLnBrk="1" latinLnBrk="0" hangingPunct="1">
      <a:spcBef>
        <a:spcPts val="600"/>
      </a:spcBef>
      <a:buFont typeface="IBM Plex Sans Light" panose="020B0604020202020204" pitchFamily="34" charset="0"/>
      <a:buChar char="•"/>
      <a:tabLst/>
      <a:defRPr sz="1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3pPr>
    <a:lvl4pPr marL="630936" indent="-173736" algn="l" defTabSz="914400" rtl="0" eaLnBrk="1" latinLnBrk="0" hangingPunct="1">
      <a:spcBef>
        <a:spcPts val="600"/>
      </a:spcBef>
      <a:buFont typeface="IBM Plex Sans Light"/>
      <a:buChar char="–"/>
      <a:tabLst/>
      <a:defRPr sz="1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4pPr>
    <a:lvl5pPr marL="174625" marR="0" indent="-169863" algn="l" defTabSz="914400" rtl="0" eaLnBrk="1" fontAlgn="base" latinLnBrk="0" hangingPunct="1">
      <a:lnSpc>
        <a:spcPct val="100000"/>
      </a:lnSpc>
      <a:spcBef>
        <a:spcPts val="600"/>
      </a:spcBef>
      <a:spcAft>
        <a:spcPct val="0"/>
      </a:spcAft>
      <a:buClr>
        <a:srgbClr val="000000"/>
      </a:buClr>
      <a:buSzTx/>
      <a:buFont typeface="IBM Plex Sans Light" charset="-120"/>
      <a:buChar char="»"/>
      <a:tabLst/>
      <a:defRPr sz="1000" b="0" i="0" kern="1200">
        <a:solidFill>
          <a:schemeClr val="bg1"/>
        </a:solidFill>
        <a:latin typeface="IBM Plex Sans Light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54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A23C2C-3334-4B4F-92AB-A790C33FFE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54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6593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63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167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54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A23C2C-3334-4B4F-92AB-A790C33FFE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54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669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auses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11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54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CA23C2C-3334-4B4F-92AB-A790C33FFEE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54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669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2450" y="228600"/>
            <a:ext cx="3213100" cy="1808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9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7" y="1243584"/>
            <a:ext cx="4123876" cy="325221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Group Name / DOC ID / Month XX, 2022 / © 2023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52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ver Slid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© 2022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87801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6" y="4800600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Group Name / DOC ID / Month XX, 2022 / © 2022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1" y="48006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20BB8D8-C46D-7A4B-97AF-798F102BA8D4}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28219"/>
              <a:ext cx="91440" cy="4686681"/>
              <a:chOff x="-109730" y="228219"/>
              <a:chExt cx="91440" cy="4686681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7451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28219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14900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28219"/>
              <a:ext cx="91440" cy="4685665"/>
              <a:chOff x="-109730" y="221869"/>
              <a:chExt cx="91440" cy="4685665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1101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21869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7534"/>
                <a:ext cx="91440" cy="0"/>
              </a:xfrm>
              <a:prstGeom prst="line">
                <a:avLst/>
              </a:prstGeom>
              <a:ln w="3175">
                <a:solidFill>
                  <a:srgbClr val="6F6F6F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0" r:id="rId1"/>
    <p:sldLayoutId id="2147483908" r:id="rId2"/>
    <p:sldLayoutId id="2147483941" r:id="rId3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5pPr>
      <a:lvl6pPr marL="3625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6pPr>
      <a:lvl7pPr marL="7251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7pPr>
      <a:lvl8pPr marL="10877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8pPr>
      <a:lvl9pPr marL="14502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IBM Plex Sans Light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001141"/>
        </a:buClr>
        <a:buSzPct val="90000"/>
        <a:buFont typeface="IBM Plex Sans Light" pitchFamily="2" charset="2"/>
        <a:buNone/>
        <a:defRPr sz="14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1pPr>
      <a:lvl2pPr marL="171452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4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2pPr>
      <a:lvl3pPr marL="34290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001141"/>
        </a:buClr>
        <a:buSzPct val="100000"/>
        <a:buFont typeface="IBM Plex Sans Light" panose="020B0604020202020204" pitchFamily="34" charset="0"/>
        <a:buChar char="•"/>
        <a:tabLst/>
        <a:defRPr sz="14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3pPr>
      <a:lvl4pPr marL="628658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001141"/>
        </a:buClr>
        <a:buSzPct val="100000"/>
        <a:buFont typeface="IBM Plex Sans Light" charset="-120"/>
        <a:buChar char="–"/>
        <a:tabLst/>
        <a:defRPr sz="1400" b="0" i="0" baseline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4pPr>
      <a:lvl5pPr marL="80328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001141"/>
        </a:buClr>
        <a:buFont typeface="IBM Plex Sans Light" charset="-120"/>
        <a:buChar char="»"/>
        <a:tabLst/>
        <a:defRPr sz="1400" b="0" i="0">
          <a:solidFill>
            <a:schemeClr val="tx1"/>
          </a:solidFill>
          <a:latin typeface="IBM Plex Sans Light" panose="020B0403050203000203" pitchFamily="34" charset="0"/>
          <a:ea typeface="IBM Plex Sans Light" panose="020B0403050203000203" pitchFamily="34" charset="0"/>
          <a:cs typeface="IBM Plex Sans Light" panose="020B0403050203000203" pitchFamily="34" charset="0"/>
        </a:defRPr>
      </a:lvl5pPr>
      <a:lvl6pPr marL="158372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IBM Plex Sans Light" charset="0"/>
        </a:defRPr>
      </a:lvl6pPr>
      <a:lvl7pPr marL="194629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IBM Plex Sans Light" charset="0"/>
        </a:defRPr>
      </a:lvl7pPr>
      <a:lvl8pPr marL="230886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IBM Plex Sans Light" charset="0"/>
        </a:defRPr>
      </a:lvl8pPr>
      <a:lvl9pPr marL="267143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IBM Plex Sans Light" charset="0"/>
        </a:defRPr>
      </a:lvl9pPr>
    </p:bodyStyle>
    <p:otherStyle>
      <a:defPPr>
        <a:defRPr lang="en-US"/>
      </a:defPPr>
      <a:lvl1pPr marL="0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8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9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707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7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4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414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83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52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" userDrawn="1">
          <p15:clr>
            <a:srgbClr val="F26B43"/>
          </p15:clr>
        </p15:guide>
        <p15:guide id="2" pos="144" userDrawn="1">
          <p15:clr>
            <a:srgbClr val="F26B43"/>
          </p15:clr>
        </p15:guide>
        <p15:guide id="3" pos="5616" userDrawn="1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94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1440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pos="1296" userDrawn="1">
          <p15:clr>
            <a:srgbClr val="F26B43"/>
          </p15:clr>
        </p15:guide>
        <p15:guide id="11" pos="1584" userDrawn="1">
          <p15:clr>
            <a:srgbClr val="F26B43"/>
          </p15:clr>
        </p15:guide>
        <p15:guide id="12" pos="4320" userDrawn="1">
          <p15:clr>
            <a:srgbClr val="F26B43"/>
          </p15:clr>
        </p15:guide>
        <p15:guide id="13" pos="4176" userDrawn="1">
          <p15:clr>
            <a:srgbClr val="F26B43"/>
          </p15:clr>
        </p15:guide>
        <p15:guide id="14" pos="4464" userDrawn="1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 userDrawn="1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3.jp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zone.ibm.com/collection/managing-and-securing-enterprise-content-at-scal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tags" Target="../tags/tag3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image" Target="../media/image3.jpg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image" Target="../media/image2.jp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10.xml"/><Relationship Id="rId10" Type="http://schemas.openxmlformats.org/officeDocument/2006/relationships/tags" Target="../tags/tag15.xml"/><Relationship Id="rId4" Type="http://schemas.openxmlformats.org/officeDocument/2006/relationships/tags" Target="../tags/tag9.xml"/><Relationship Id="rId9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10" Type="http://schemas.openxmlformats.org/officeDocument/2006/relationships/image" Target="../media/image3.jpg"/><Relationship Id="rId4" Type="http://schemas.openxmlformats.org/officeDocument/2006/relationships/tags" Target="../tags/tag19.xml"/><Relationship Id="rId9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hyperlink" Target="https://www.ibm.com/docs/en/content-navigator/3.0.14?topic=navigator-processing-parallel-sequential-workflows-filenet-p8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ibm.com/docs/en/content-navigator/3.0.14?topic=gscn-content-manager-annotations-in-daeja-viewone-virtual-viewer" TargetMode="External"/><Relationship Id="rId5" Type="http://schemas.openxmlformats.org/officeDocument/2006/relationships/hyperlink" Target="https://www.ibm.com/docs/en/content-navigator/3.0.14?topic=components-configuring-role-based-redactions-filenet-p8-repositories" TargetMode="External"/><Relationship Id="rId4" Type="http://schemas.openxmlformats.org/officeDocument/2006/relationships/hyperlink" Target="https://www.ibm.com/uk-en/products/cloud-pak-for-business-autom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lur&#10;&#10;Description automatically generated">
            <a:extLst>
              <a:ext uri="{FF2B5EF4-FFF2-40B4-BE49-F238E27FC236}">
                <a16:creationId xmlns:a16="http://schemas.microsoft.com/office/drawing/2014/main" id="{9248A943-7586-A342-8A23-BA5EFE9C05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7" name="Picture 6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7609E39F-C2F6-3441-964F-08C396BB65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-9653"/>
            <a:ext cx="9144000" cy="5162805"/>
          </a:xfrm>
          <a:prstGeom prst="rect">
            <a:avLst/>
          </a:prstGeom>
        </p:spPr>
      </p:pic>
      <p:sp>
        <p:nvSpPr>
          <p:cNvPr id="15" name="Title">
            <a:extLst>
              <a:ext uri="{FF2B5EF4-FFF2-40B4-BE49-F238E27FC236}">
                <a16:creationId xmlns:a16="http://schemas.microsoft.com/office/drawing/2014/main" id="{2957EB19-7404-0245-BE19-789038684254}"/>
              </a:ext>
            </a:extLst>
          </p:cNvPr>
          <p:cNvSpPr txBox="1">
            <a:spLocks/>
          </p:cNvSpPr>
          <p:nvPr/>
        </p:nvSpPr>
        <p:spPr>
          <a:xfrm>
            <a:off x="266700" y="253999"/>
            <a:ext cx="8877298" cy="1181101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5pPr>
            <a:lvl6pPr marL="36256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6pPr>
            <a:lvl7pPr marL="72513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7pPr>
            <a:lvl8pPr marL="10877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8pPr>
            <a:lvl9pPr marL="14502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Automation </a:t>
            </a:r>
            <a:r>
              <a:rPr kumimoji="0" lang="en-US" sz="140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Platinum</a:t>
            </a: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Demo</a:t>
            </a: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Managing and securing enterprise content at scale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1AD0B242-3213-8547-8C3F-3FF3BED0EB2C}"/>
              </a:ext>
            </a:extLst>
          </p:cNvPr>
          <p:cNvSpPr txBox="1">
            <a:spLocks/>
          </p:cNvSpPr>
          <p:nvPr/>
        </p:nvSpPr>
        <p:spPr>
          <a:xfrm>
            <a:off x="0" y="2272793"/>
            <a:ext cx="9144000" cy="1435608"/>
          </a:xfrm>
          <a:prstGeom prst="rect">
            <a:avLst/>
          </a:prstGeom>
        </p:spPr>
        <p:txBody>
          <a:bodyPr lIns="0" rIns="0"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5pPr>
            <a:lvl6pPr marL="36256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6pPr>
            <a:lvl7pPr marL="72513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7pPr>
            <a:lvl8pPr marL="10877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8pPr>
            <a:lvl9pPr marL="14502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  <a:r>
              <a:rPr lang="en-US" sz="400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overview</a:t>
            </a: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6453253C-8EA9-B247-8830-64D0A0EDB5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082" r="21250"/>
          <a:stretch/>
        </p:blipFill>
        <p:spPr>
          <a:xfrm>
            <a:off x="8375650" y="4495800"/>
            <a:ext cx="550847" cy="63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49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blur&#10;&#10;Description automatically generated">
            <a:extLst>
              <a:ext uri="{FF2B5EF4-FFF2-40B4-BE49-F238E27FC236}">
                <a16:creationId xmlns:a16="http://schemas.microsoft.com/office/drawing/2014/main" id="{BD771717-11BC-0355-7FCC-B2EFFDB4248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14" name="Picture 13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97117B82-F3D3-EBFB-A46F-004B8F5B7C0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28090" y="-37605"/>
            <a:ext cx="9144000" cy="516280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4A17FE-E30C-884E-8600-EBD9A3446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83962735-38FC-B4FB-04B2-BAEFFA01C6F0}"/>
              </a:ext>
            </a:extLst>
          </p:cNvPr>
          <p:cNvSpPr txBox="1">
            <a:spLocks/>
          </p:cNvSpPr>
          <p:nvPr/>
        </p:nvSpPr>
        <p:spPr>
          <a:xfrm>
            <a:off x="210311" y="201168"/>
            <a:ext cx="6210586" cy="713232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5pPr>
            <a:lvl6pPr marL="36256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6pPr>
            <a:lvl7pPr marL="72513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7pPr>
            <a:lvl8pPr marL="10877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8pPr>
            <a:lvl9pPr marL="14502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r>
              <a:rPr lang="en-US" sz="28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Personas in the demo</a:t>
            </a:r>
            <a:endParaRPr lang="en-US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598B060-9337-BA69-7138-C378A4DA66D9}"/>
              </a:ext>
            </a:extLst>
          </p:cNvPr>
          <p:cNvGrpSpPr/>
          <p:nvPr/>
        </p:nvGrpSpPr>
        <p:grpSpPr>
          <a:xfrm>
            <a:off x="5713215" y="478451"/>
            <a:ext cx="3486967" cy="1643718"/>
            <a:chOff x="2567821" y="1064554"/>
            <a:chExt cx="3486967" cy="164371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FCACB48-960C-CD2F-4C1F-496E0CED7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67821" y="1064554"/>
              <a:ext cx="1515050" cy="164371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AB91AC0-4770-ACC9-E19A-38FDB81B208A}"/>
                </a:ext>
              </a:extLst>
            </p:cNvPr>
            <p:cNvSpPr txBox="1"/>
            <p:nvPr/>
          </p:nvSpPr>
          <p:spPr>
            <a:xfrm>
              <a:off x="4073587" y="1187547"/>
              <a:ext cx="1981201" cy="1402948"/>
            </a:xfrm>
            <a:prstGeom prst="rect">
              <a:avLst/>
            </a:prstGeom>
            <a:noFill/>
          </p:spPr>
          <p:txBody>
            <a:bodyPr wrap="square" lIns="91440" tIns="91440" rIns="91440" bIns="91440" rtlCol="0">
              <a:spAutoFit/>
            </a:bodyPr>
            <a:lstStyle/>
            <a:p>
              <a:pPr>
                <a:spcBef>
                  <a:spcPts val="1100"/>
                </a:spcBef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Debby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Focus Corp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i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Hiring Manager</a:t>
              </a:r>
            </a:p>
            <a:p>
              <a:pPr>
                <a:spcBef>
                  <a:spcPts val="1100"/>
                </a:spcBef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Selects hiring candidates 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8D3736E-F451-865A-5D0A-97E652874A26}"/>
              </a:ext>
            </a:extLst>
          </p:cNvPr>
          <p:cNvGrpSpPr/>
          <p:nvPr/>
        </p:nvGrpSpPr>
        <p:grpSpPr>
          <a:xfrm>
            <a:off x="2567001" y="1629573"/>
            <a:ext cx="1981201" cy="3065803"/>
            <a:chOff x="4485517" y="1176273"/>
            <a:chExt cx="1981201" cy="306580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C913609-9CC3-C3A3-81C5-C3BF9EF13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86962" y="1176273"/>
              <a:ext cx="1378310" cy="1672214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5DFBF1-70EF-E9CD-81EF-1FA469F100D1}"/>
                </a:ext>
              </a:extLst>
            </p:cNvPr>
            <p:cNvSpPr txBox="1"/>
            <p:nvPr/>
          </p:nvSpPr>
          <p:spPr>
            <a:xfrm>
              <a:off x="4485517" y="2839128"/>
              <a:ext cx="1981201" cy="1402948"/>
            </a:xfrm>
            <a:prstGeom prst="rect">
              <a:avLst/>
            </a:prstGeom>
            <a:noFill/>
          </p:spPr>
          <p:txBody>
            <a:bodyPr wrap="square" lIns="91440" tIns="91440" rIns="91440" bIns="91440" rtlCol="0">
              <a:spAutoFit/>
            </a:bodyPr>
            <a:lstStyle/>
            <a:p>
              <a:pPr algn="ctr">
                <a:spcBef>
                  <a:spcPts val="1100"/>
                </a:spcBef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Henry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Focus Corp 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i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HR Manager</a:t>
              </a:r>
            </a:p>
            <a:p>
              <a:pPr algn="ctr">
                <a:spcBef>
                  <a:spcPts val="1100"/>
                </a:spcBef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Leads the hiring process</a:t>
              </a:r>
              <a:endParaRPr lang="en-US" sz="1400" b="1" dirty="0">
                <a:solidFill>
                  <a:schemeClr val="bg1"/>
                </a:solidFill>
                <a:latin typeface="Arial" panose="020B0604020202020204" pitchFamily="34" charset="0"/>
                <a:ea typeface="IBM Plex Sans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CA225D3-3609-DD8F-9857-23D36709F103}"/>
              </a:ext>
            </a:extLst>
          </p:cNvPr>
          <p:cNvGrpSpPr/>
          <p:nvPr/>
        </p:nvGrpSpPr>
        <p:grpSpPr>
          <a:xfrm>
            <a:off x="5745945" y="3238296"/>
            <a:ext cx="3500412" cy="1672214"/>
            <a:chOff x="5010767" y="3004202"/>
            <a:chExt cx="3500412" cy="167221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1252F60-3A97-A35C-FB5B-A2F0B97D38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10767" y="3004202"/>
              <a:ext cx="1519211" cy="167221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0C72CAB-5A4A-0A29-D069-CF11AFB289BF}"/>
                </a:ext>
              </a:extLst>
            </p:cNvPr>
            <p:cNvSpPr txBox="1"/>
            <p:nvPr/>
          </p:nvSpPr>
          <p:spPr>
            <a:xfrm>
              <a:off x="6529978" y="3143704"/>
              <a:ext cx="1981201" cy="1402948"/>
            </a:xfrm>
            <a:prstGeom prst="rect">
              <a:avLst/>
            </a:prstGeom>
            <a:noFill/>
          </p:spPr>
          <p:txBody>
            <a:bodyPr wrap="square" lIns="91440" tIns="91440" rIns="91440" bIns="91440" rtlCol="0">
              <a:spAutoFit/>
            </a:bodyPr>
            <a:lstStyle/>
            <a:p>
              <a:pPr>
                <a:spcBef>
                  <a:spcPts val="1100"/>
                </a:spcBef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Patrick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Focus Corp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i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Payroll Manager</a:t>
              </a:r>
            </a:p>
            <a:p>
              <a:pPr>
                <a:spcBef>
                  <a:spcPts val="1100"/>
                </a:spcBef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Approves the salary</a:t>
              </a: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 </a:t>
              </a: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budget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09E1AE7-62F1-EE46-7796-58192CC8F9C8}"/>
              </a:ext>
            </a:extLst>
          </p:cNvPr>
          <p:cNvGrpSpPr/>
          <p:nvPr/>
        </p:nvGrpSpPr>
        <p:grpSpPr>
          <a:xfrm>
            <a:off x="183655" y="1537586"/>
            <a:ext cx="1686102" cy="3052567"/>
            <a:chOff x="70298" y="1439646"/>
            <a:chExt cx="1686102" cy="305256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E856EC-1DF7-1F37-D999-A970A42A34F1}"/>
                </a:ext>
              </a:extLst>
            </p:cNvPr>
            <p:cNvSpPr txBox="1"/>
            <p:nvPr/>
          </p:nvSpPr>
          <p:spPr>
            <a:xfrm>
              <a:off x="70298" y="3089265"/>
              <a:ext cx="1686102" cy="1402948"/>
            </a:xfrm>
            <a:prstGeom prst="rect">
              <a:avLst/>
            </a:prstGeom>
            <a:noFill/>
          </p:spPr>
          <p:txBody>
            <a:bodyPr wrap="square" lIns="91440" tIns="91440" rIns="91440" bIns="91440" rtlCol="0">
              <a:spAutoFit/>
            </a:bodyPr>
            <a:lstStyle/>
            <a:p>
              <a:pPr algn="ctr">
                <a:spcBef>
                  <a:spcPts val="1100"/>
                </a:spcBef>
              </a:pP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John Doe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i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External</a:t>
              </a:r>
              <a:b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</a:br>
              <a:r>
                <a:rPr lang="en-US" sz="1400" i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Candidate</a:t>
              </a:r>
            </a:p>
            <a:p>
              <a:pPr algn="ctr">
                <a:spcBef>
                  <a:spcPts val="1100"/>
                </a:spcBef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Applies for a job at Focus Corp</a:t>
              </a:r>
              <a:r>
                <a:rPr lang="en-US" sz="1400" b="1" dirty="0">
                  <a:solidFill>
                    <a:schemeClr val="bg1"/>
                  </a:solidFill>
                  <a:latin typeface="Arial" panose="020B0604020202020204" pitchFamily="34" charset="0"/>
                  <a:ea typeface="IBM Plex Sans" charset="0"/>
                  <a:cs typeface="Arial" panose="020B0604020202020204" pitchFamily="34" charset="0"/>
                </a:rPr>
                <a:t> </a:t>
              </a: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78741C9-45E6-660B-0664-16618441D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0316" y="1439646"/>
              <a:ext cx="1352404" cy="1654632"/>
            </a:xfrm>
            <a:prstGeom prst="rect">
              <a:avLst/>
            </a:prstGeom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787F04C-6949-C00C-4355-E00F24789291}"/>
              </a:ext>
            </a:extLst>
          </p:cNvPr>
          <p:cNvSpPr txBox="1"/>
          <p:nvPr/>
        </p:nvSpPr>
        <p:spPr>
          <a:xfrm>
            <a:off x="4465260" y="2504154"/>
            <a:ext cx="1590408" cy="461665"/>
          </a:xfrm>
          <a:prstGeom prst="rect">
            <a:avLst/>
          </a:prstGeom>
          <a:noFill/>
        </p:spPr>
        <p:txBody>
          <a:bodyPr wrap="square" lIns="91440" tIns="91440" rIns="91440" bIns="91440" rtlCol="0">
            <a:spAutoFit/>
          </a:bodyPr>
          <a:lstStyle/>
          <a:p>
            <a:pPr algn="ctr">
              <a:spcBef>
                <a:spcPts val="1100"/>
              </a:spcBef>
            </a:pPr>
            <a:r>
              <a:rPr lang="en-US" sz="1800" b="1" dirty="0">
                <a:solidFill>
                  <a:schemeClr val="bg1"/>
                </a:solidFill>
                <a:latin typeface="IBM Plex Sans SemiBold" panose="020B0503050203000203" pitchFamily="34" charset="0"/>
                <a:ea typeface="IBM Plex Sans" charset="0"/>
                <a:cs typeface="IBM Plex Sans" charset="0"/>
              </a:rPr>
              <a:t>Teamspace</a:t>
            </a:r>
          </a:p>
        </p:txBody>
      </p:sp>
      <p:pic>
        <p:nvPicPr>
          <p:cNvPr id="29" name="Graphic 28" descr="Contract with solid fill">
            <a:extLst>
              <a:ext uri="{FF2B5EF4-FFF2-40B4-BE49-F238E27FC236}">
                <a16:creationId xmlns:a16="http://schemas.microsoft.com/office/drawing/2014/main" id="{D422FCB5-C009-76E8-EBE7-61E8FD98CC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00718" y="2587180"/>
            <a:ext cx="540639" cy="540639"/>
          </a:xfrm>
          <a:prstGeom prst="rect">
            <a:avLst/>
          </a:prstGeom>
        </p:spPr>
      </p:pic>
      <p:sp>
        <p:nvSpPr>
          <p:cNvPr id="8" name="Cloud 7">
            <a:extLst>
              <a:ext uri="{FF2B5EF4-FFF2-40B4-BE49-F238E27FC236}">
                <a16:creationId xmlns:a16="http://schemas.microsoft.com/office/drawing/2014/main" id="{749AE358-7545-BF23-F3D4-75BC30DD4DB7}"/>
              </a:ext>
            </a:extLst>
          </p:cNvPr>
          <p:cNvSpPr/>
          <p:nvPr/>
        </p:nvSpPr>
        <p:spPr bwMode="auto">
          <a:xfrm>
            <a:off x="4046103" y="2004391"/>
            <a:ext cx="2592628" cy="1529159"/>
          </a:xfrm>
          <a:prstGeom prst="cloud">
            <a:avLst/>
          </a:prstGeom>
          <a:noFill/>
          <a:ln w="190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6E2B950E-1F25-FC8D-CA9C-2157F5677AEA}"/>
              </a:ext>
            </a:extLst>
          </p:cNvPr>
          <p:cNvSpPr/>
          <p:nvPr/>
        </p:nvSpPr>
        <p:spPr bwMode="auto">
          <a:xfrm>
            <a:off x="1909294" y="2378204"/>
            <a:ext cx="740648" cy="165594"/>
          </a:xfrm>
          <a:prstGeom prst="rightArrow">
            <a:avLst/>
          </a:prstGeom>
          <a:solidFill>
            <a:schemeClr val="bg1"/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9686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Table 8">
            <a:extLst>
              <a:ext uri="{FF2B5EF4-FFF2-40B4-BE49-F238E27FC236}">
                <a16:creationId xmlns:a16="http://schemas.microsoft.com/office/drawing/2014/main" id="{89BFF9BB-0B7A-2884-3C28-A924550A1E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9327535"/>
              </p:ext>
            </p:extLst>
          </p:nvPr>
        </p:nvGraphicFramePr>
        <p:xfrm>
          <a:off x="228665" y="692448"/>
          <a:ext cx="8705023" cy="42722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12935">
                  <a:extLst>
                    <a:ext uri="{9D8B030D-6E8A-4147-A177-3AD203B41FA5}">
                      <a16:colId xmlns:a16="http://schemas.microsoft.com/office/drawing/2014/main" val="843429630"/>
                    </a:ext>
                  </a:extLst>
                </a:gridCol>
                <a:gridCol w="6292088">
                  <a:extLst>
                    <a:ext uri="{9D8B030D-6E8A-4147-A177-3AD203B41FA5}">
                      <a16:colId xmlns:a16="http://schemas.microsoft.com/office/drawing/2014/main" val="5040058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Purpose of this deck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25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This deck is to be shown to customers to introduce and summarize the 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Managing and securing enterprise content at scale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Platinum</a:t>
                      </a:r>
                      <a:r>
                        <a:rPr lang="en-US" sz="11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1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demo.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6159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Scenario overview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25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demo uses a hiring process example to illustrate how the Cloud Pak for Business Automation provides advanced document management capabilities and built-in approval workflows.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4693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Product(s) in the demo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Cloud Pak for Business Automation</a:t>
                      </a:r>
                      <a:endParaRPr lang="en-US" sz="1100" i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4972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Capabilities to be demonstrated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25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FileNet Content Manager; Business Automation Navigator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1216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Supported product version(s)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72513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Cloud Pak for Business Automation 23.0.1</a:t>
                      </a:r>
                      <a:endParaRPr lang="en-US" sz="1100" kern="1200" dirty="0">
                        <a:solidFill>
                          <a:srgbClr val="FFC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51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IBM Technology Zone page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hlinkClick r:id="rId3"/>
                        </a:rPr>
                        <a:t>https://techzone.ibm.com/collection/managing-and-securing-enterprise-content-at-scale</a:t>
                      </a:r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429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725139" rtl="0" eaLnBrk="1" latinLnBrk="0" hangingPunct="1"/>
                      <a:r>
                        <a:rPr lang="en-US" sz="1100" b="1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Demo Components</a:t>
                      </a:r>
                    </a:p>
                  </a:txBody>
                  <a:tcPr anchor="ctr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1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420688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50C2ADF-0A9C-374C-90E9-2A5628F1D410}"/>
              </a:ext>
            </a:extLst>
          </p:cNvPr>
          <p:cNvSpPr txBox="1"/>
          <p:nvPr/>
        </p:nvSpPr>
        <p:spPr>
          <a:xfrm>
            <a:off x="4282069" y="112971"/>
            <a:ext cx="4771140" cy="3693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lIns="91440" tIns="91440" rIns="91440" bIns="91440" rtlCol="0">
            <a:spAutoFit/>
          </a:bodyPr>
          <a:lstStyle/>
          <a:p>
            <a:pPr algn="ctr">
              <a:spcBef>
                <a:spcPts val="1100"/>
              </a:spcBef>
            </a:pPr>
            <a:r>
              <a:rPr lang="en-US" sz="1200" b="1" dirty="0">
                <a:solidFill>
                  <a:srgbClr val="FF0000"/>
                </a:solidFill>
                <a:latin typeface="Arial" panose="020B0604020202020204" pitchFamily="34" charset="0"/>
                <a:ea typeface="IBM Plex Sans" charset="0"/>
                <a:cs typeface="Arial" panose="020B0604020202020204" pitchFamily="34" charset="0"/>
              </a:rPr>
              <a:t>REMOVE THIS SLIDE BEFORE PRESENTING TO CUSTOMERS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7CCDECB3-6AF3-20E8-468F-AC39BD878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8"/>
            <a:ext cx="5729571" cy="30833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Demo overview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A1DE78-9A9E-80AA-ECB8-AA906D5539B6}"/>
              </a:ext>
            </a:extLst>
          </p:cNvPr>
          <p:cNvSpPr txBox="1"/>
          <p:nvPr/>
        </p:nvSpPr>
        <p:spPr>
          <a:xfrm>
            <a:off x="2718586" y="3100022"/>
            <a:ext cx="275880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800" b="1" kern="0" dirty="0">
                <a:latin typeface="Arial" panose="020B0604020202020204" pitchFamily="34" charset="0"/>
                <a:cs typeface="Arial" panose="020B0604020202020204" pitchFamily="34" charset="0"/>
              </a:rPr>
              <a:t>IBM TechZone-provided environment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06C728-7D49-E0DF-A13A-AE3F5D8AF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8586" y="3315466"/>
            <a:ext cx="2758805" cy="160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221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icture containing blur&#10;&#10;Description automatically generated">
            <a:extLst>
              <a:ext uri="{FF2B5EF4-FFF2-40B4-BE49-F238E27FC236}">
                <a16:creationId xmlns:a16="http://schemas.microsoft.com/office/drawing/2014/main" id="{C50BE4E8-EC50-1E23-5440-9170D8B0388C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22" name="Picture 21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6DC259FB-C481-4173-C419-A8E3A85E671B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24000"/>
          </a:blip>
          <a:stretch>
            <a:fillRect/>
          </a:stretch>
        </p:blipFill>
        <p:spPr>
          <a:xfrm>
            <a:off x="-9178" y="116263"/>
            <a:ext cx="9144000" cy="516280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4A17FE-E30C-884E-8600-EBD9A3446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  <p:cxnSp>
        <p:nvCxnSpPr>
          <p:cNvPr id="23" name="Straight Connector 1">
            <a:extLst>
              <a:ext uri="{FF2B5EF4-FFF2-40B4-BE49-F238E27FC236}">
                <a16:creationId xmlns:a16="http://schemas.microsoft.com/office/drawing/2014/main" id="{A68CDC5D-A261-DE43-81EE-201B7FFD1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0407" y="3990548"/>
            <a:ext cx="8684926" cy="0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63D44C0-2EC9-C848-9F91-E6E4BBF7F02C}"/>
              </a:ext>
            </a:extLst>
          </p:cNvPr>
          <p:cNvSpPr/>
          <p:nvPr/>
        </p:nvSpPr>
        <p:spPr>
          <a:xfrm>
            <a:off x="210311" y="4019236"/>
            <a:ext cx="1612312" cy="401648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>
            <a:softEdge rad="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27000" tIns="27000" rIns="27000" bIns="27000" numCol="1" rtlCol="0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 Pak capabilities in the demo</a:t>
            </a:r>
          </a:p>
        </p:txBody>
      </p:sp>
      <p:cxnSp>
        <p:nvCxnSpPr>
          <p:cNvPr id="27" name="Straight Connector 1">
            <a:extLst>
              <a:ext uri="{FF2B5EF4-FFF2-40B4-BE49-F238E27FC236}">
                <a16:creationId xmlns:a16="http://schemas.microsoft.com/office/drawing/2014/main" id="{F64196B1-B759-B245-9DB0-3AE276C83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30407" y="912987"/>
            <a:ext cx="8684926" cy="0"/>
          </a:xfrm>
          <a:prstGeom prst="line">
            <a:avLst/>
          </a:prstGeom>
          <a:noFill/>
          <a:ln w="12700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B3D0802-84E9-6B43-9827-DE75289CF9DB}"/>
              </a:ext>
            </a:extLst>
          </p:cNvPr>
          <p:cNvSpPr/>
          <p:nvPr/>
        </p:nvSpPr>
        <p:spPr>
          <a:xfrm>
            <a:off x="210311" y="947390"/>
            <a:ext cx="1612312" cy="401648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>
            <a:softEdge rad="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27000" tIns="27000" rIns="27000" bIns="27000" numCol="1" rtlCol="0" anchor="t" anchorCtr="0" compatLnSpc="1">
            <a:prstTxWarp prst="textNoShape">
              <a:avLst/>
            </a:prstTxWarp>
          </a:bodyPr>
          <a:lstStyle/>
          <a:p>
            <a:pPr lvl="0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Scenario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C66D1C2-9AA2-8171-F84D-3BBAA60C9366}"/>
              </a:ext>
            </a:extLst>
          </p:cNvPr>
          <p:cNvGrpSpPr/>
          <p:nvPr/>
        </p:nvGrpSpPr>
        <p:grpSpPr>
          <a:xfrm>
            <a:off x="2602619" y="4196581"/>
            <a:ext cx="5739304" cy="484904"/>
            <a:chOff x="2602619" y="4173430"/>
            <a:chExt cx="5739304" cy="484904"/>
          </a:xfrm>
        </p:grpSpPr>
        <p:sp>
          <p:nvSpPr>
            <p:cNvPr id="29" name="Rectangle 4">
              <a:extLst>
                <a:ext uri="{FF2B5EF4-FFF2-40B4-BE49-F238E27FC236}">
                  <a16:creationId xmlns:a16="http://schemas.microsoft.com/office/drawing/2014/main" id="{0DC36E1D-49AF-1941-9B71-E808D818A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2602619" y="4175080"/>
              <a:ext cx="5739304" cy="4832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lIns="91440" anchor="t"/>
            <a:lstStyle>
              <a:lvl1pPr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489075" algn="l"/>
                </a:tabLs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defTabSz="685808">
                <a:tabLst>
                  <a:tab pos="1489094" algn="l"/>
                </a:tabLst>
                <a:defRPr/>
              </a:pPr>
              <a:endParaRPr lang="en-GB" altLang="ja-JP" sz="1200" b="1" kern="0" dirty="0">
                <a:latin typeface="Arial" panose="020B0604020202020204" pitchFamily="34" charset="0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06FBC97-493F-8842-94F7-6D1E762DB9D9}"/>
                </a:ext>
              </a:extLst>
            </p:cNvPr>
            <p:cNvSpPr/>
            <p:nvPr/>
          </p:nvSpPr>
          <p:spPr>
            <a:xfrm>
              <a:off x="4037445" y="4173430"/>
              <a:ext cx="2869652" cy="477274"/>
            </a:xfrm>
            <a:prstGeom prst="rect">
              <a:avLst/>
            </a:prstGeom>
            <a:noFill/>
            <a:ln w="19050">
              <a:noFill/>
              <a:headEnd type="none" w="med" len="med"/>
              <a:tailEnd type="none" w="med" len="med"/>
            </a:ln>
            <a:effectLst>
              <a:softEdge rad="0"/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27000" tIns="27000" rIns="27000" bIns="27000" numCol="1" rtlCol="0" anchor="ctr" anchorCtr="0" compatLnSpc="1">
              <a:prstTxWarp prst="textNoShape">
                <a:avLst/>
              </a:prstTxWarp>
            </a:bodyPr>
            <a:lstStyle/>
            <a:p>
              <a:pPr lvl="0" algn="ctr" defTabSz="914400"/>
              <a:r>
                <a:rPr lang="en-US" sz="1200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FileNet Content Manager / </a:t>
              </a:r>
            </a:p>
            <a:p>
              <a:pPr lvl="0" algn="ctr" defTabSz="914400"/>
              <a:r>
                <a:rPr lang="en-US" sz="1200" kern="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Business Automation Navigator</a:t>
              </a:r>
            </a:p>
          </p:txBody>
        </p:sp>
      </p:grpSp>
      <p:sp>
        <p:nvSpPr>
          <p:cNvPr id="19" name="Title">
            <a:extLst>
              <a:ext uri="{FF2B5EF4-FFF2-40B4-BE49-F238E27FC236}">
                <a16:creationId xmlns:a16="http://schemas.microsoft.com/office/drawing/2014/main" id="{40880D0A-7B65-66D1-9211-288CFF084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9"/>
            <a:ext cx="8705022" cy="30270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Demo overview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3E0B23D-4EB8-754D-888D-2CDE018E254C}"/>
              </a:ext>
            </a:extLst>
          </p:cNvPr>
          <p:cNvGrpSpPr/>
          <p:nvPr/>
        </p:nvGrpSpPr>
        <p:grpSpPr>
          <a:xfrm>
            <a:off x="1136263" y="1040351"/>
            <a:ext cx="6871474" cy="2837153"/>
            <a:chOff x="3731709" y="1005942"/>
            <a:chExt cx="4789190" cy="2837153"/>
          </a:xfrm>
        </p:grpSpPr>
        <p:sp>
          <p:nvSpPr>
            <p:cNvPr id="30" name="Rectangle 3">
              <a:extLst>
                <a:ext uri="{FF2B5EF4-FFF2-40B4-BE49-F238E27FC236}">
                  <a16:creationId xmlns:a16="http://schemas.microsoft.com/office/drawing/2014/main" id="{FD57064C-F096-194A-92C7-9BE529ABD5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3731709" y="1005942"/>
              <a:ext cx="3950232" cy="5211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wrap="squar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en-US" sz="1200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John Doe applies for an open position in the R&amp;D department at Focus Corp. </a:t>
              </a:r>
            </a:p>
          </p:txBody>
        </p:sp>
        <p:sp>
          <p:nvSpPr>
            <p:cNvPr id="31" name="Rectangle 3">
              <a:extLst>
                <a:ext uri="{FF2B5EF4-FFF2-40B4-BE49-F238E27FC236}">
                  <a16:creationId xmlns:a16="http://schemas.microsoft.com/office/drawing/2014/main" id="{B373B425-93CC-DB4A-BA55-8AD1CD536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4569599" y="3072158"/>
              <a:ext cx="3951300" cy="770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bg1"/>
                </a:buClr>
                <a:buSzPct val="100000"/>
              </a:pPr>
              <a:r>
                <a:rPr lang="en-US" sz="1200" kern="0" dirty="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Each team member proposes an appropriate salary based on their criteria and budget limits. The HR manager merges the salary information into a summary document to be reviewed and approved by all stakeholders. </a:t>
              </a:r>
            </a:p>
          </p:txBody>
        </p:sp>
        <p:sp>
          <p:nvSpPr>
            <p:cNvPr id="32" name="Rectangle 3">
              <a:extLst>
                <a:ext uri="{FF2B5EF4-FFF2-40B4-BE49-F238E27FC236}">
                  <a16:creationId xmlns:a16="http://schemas.microsoft.com/office/drawing/2014/main" id="{75A41F6D-59DB-D44F-9E9C-CD774484E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4289946" y="2295202"/>
              <a:ext cx="3951300" cy="77093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bg1"/>
                </a:buClr>
                <a:buSzPct val="100000"/>
              </a:pPr>
              <a:r>
                <a:rPr lang="en-US" sz="1200" kern="0" dirty="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The hiring manager reviews the candidate’s documents to prepare for the interview. She gets all the hiring forms from a shared </a:t>
              </a:r>
              <a:r>
                <a:rPr lang="en-US" sz="1200" kern="0" dirty="0" err="1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teamspace</a:t>
              </a:r>
              <a:r>
                <a:rPr lang="en-US" sz="1200" kern="0" dirty="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. She accesses, reviews and annotates the candidate documents within the </a:t>
              </a:r>
              <a:r>
                <a:rPr lang="en-US" sz="1200" kern="0" dirty="0" err="1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teamspace</a:t>
              </a:r>
              <a:r>
                <a:rPr lang="en-US" sz="1200" kern="0" dirty="0">
                  <a:solidFill>
                    <a:schemeClr val="bg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. After the interview, she adds an evaluation form for salary determination.</a:t>
              </a:r>
            </a:p>
          </p:txBody>
        </p:sp>
        <p:sp>
          <p:nvSpPr>
            <p:cNvPr id="33" name="Rectangle 3">
              <a:extLst>
                <a:ext uri="{FF2B5EF4-FFF2-40B4-BE49-F238E27FC236}">
                  <a16:creationId xmlns:a16="http://schemas.microsoft.com/office/drawing/2014/main" id="{F25A3131-0607-2443-99C8-8E71F61584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4010294" y="1527106"/>
              <a:ext cx="3951300" cy="7680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anchor="ctr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bg1"/>
                </a:buClr>
                <a:buSzPct val="100000"/>
              </a:pPr>
              <a:r>
                <a:rPr lang="en-US" sz="1200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The human resources department creates a </a:t>
              </a:r>
              <a:r>
                <a:rPr lang="en-US" sz="1200" kern="0" dirty="0" err="1"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teamspace</a:t>
              </a:r>
              <a:r>
                <a:rPr lang="en-US" sz="1200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 to share and collaborate on hiring. Documents are stored in a secure repository, and redactions are added to restrict access to private information.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862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blur&#10;&#10;Description automatically generated">
            <a:extLst>
              <a:ext uri="{FF2B5EF4-FFF2-40B4-BE49-F238E27FC236}">
                <a16:creationId xmlns:a16="http://schemas.microsoft.com/office/drawing/2014/main" id="{5474F338-36F3-E694-011F-9B7F83455077}"/>
              </a:ext>
            </a:extLst>
          </p:cNvPr>
          <p:cNvPicPr>
            <a:picLocks noChangeAspect="1"/>
          </p:cNvPicPr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28" name="Picture 27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8294B183-9459-6042-AAA1-D1F18D3D65B0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24000"/>
          </a:blip>
          <a:stretch>
            <a:fillRect/>
          </a:stretch>
        </p:blipFill>
        <p:spPr>
          <a:xfrm>
            <a:off x="0" y="-9653"/>
            <a:ext cx="9144000" cy="516280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4A17FE-E30C-884E-8600-EBD9A3446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8B93F4D-3644-8E45-8CAC-5EE08EA2E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9"/>
            <a:ext cx="8705022" cy="30270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 flow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F1765ED-F813-5791-BF22-7BE524E94E21}"/>
              </a:ext>
            </a:extLst>
          </p:cNvPr>
          <p:cNvGrpSpPr/>
          <p:nvPr/>
        </p:nvGrpSpPr>
        <p:grpSpPr>
          <a:xfrm>
            <a:off x="1147438" y="853409"/>
            <a:ext cx="6849124" cy="1734980"/>
            <a:chOff x="1265464" y="853409"/>
            <a:chExt cx="6849124" cy="173498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63F996B-5E95-4D46-B53C-FCF10FC1A669}"/>
                </a:ext>
              </a:extLst>
            </p:cNvPr>
            <p:cNvGrpSpPr/>
            <p:nvPr/>
          </p:nvGrpSpPr>
          <p:grpSpPr>
            <a:xfrm>
              <a:off x="1265464" y="857755"/>
              <a:ext cx="1781633" cy="1726289"/>
              <a:chOff x="54270" y="3097146"/>
              <a:chExt cx="2277515" cy="1726289"/>
            </a:xfrm>
          </p:grpSpPr>
          <p:sp>
            <p:nvSpPr>
              <p:cNvPr id="8" name="Rectangle 3">
                <a:extLst>
                  <a:ext uri="{FF2B5EF4-FFF2-40B4-BE49-F238E27FC236}">
                    <a16:creationId xmlns:a16="http://schemas.microsoft.com/office/drawing/2014/main" id="{1F13DFAD-69BD-FC4B-805F-A21C2507E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54270" y="3097146"/>
                <a:ext cx="2277515" cy="519548"/>
              </a:xfrm>
              <a:prstGeom prst="rect">
                <a:avLst/>
              </a:prstGeom>
              <a:solidFill>
                <a:srgbClr val="0F62FE"/>
              </a:solidFill>
              <a:ln>
                <a:noFill/>
              </a:ln>
            </p:spPr>
            <p:txBody>
              <a:bodyPr wrap="square" anchor="ctr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defRPr/>
                </a:pP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Introduction</a:t>
                </a:r>
              </a:p>
            </p:txBody>
          </p:sp>
          <p:sp>
            <p:nvSpPr>
              <p:cNvPr id="9" name="Rectangle 4">
                <a:extLst>
                  <a:ext uri="{FF2B5EF4-FFF2-40B4-BE49-F238E27FC236}">
                    <a16:creationId xmlns:a16="http://schemas.microsoft.com/office/drawing/2014/main" id="{CE41BB34-7C40-7E4B-9E2D-D3F38AF950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54270" y="3616427"/>
                <a:ext cx="2277515" cy="120700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 lIns="91440" anchor="t"/>
              <a:lstStyle>
                <a:lvl1pPr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tabLst>
                    <a:tab pos="1489094" algn="l"/>
                  </a:tabLst>
                  <a:defRPr/>
                </a:pPr>
                <a:endParaRPr lang="en-GB" altLang="ja-JP" sz="700" b="1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  <a:p>
                <a:pPr algn="ctr" defTabSz="685808">
                  <a:tabLst>
                    <a:tab pos="1489094" algn="l"/>
                  </a:tabLst>
                  <a:defRPr/>
                </a:pPr>
                <a:r>
                  <a:rPr lang="en-GB" altLang="ja-JP" sz="1200" kern="0" dirty="0"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A candidate has applied for an open position and has </a:t>
                </a:r>
                <a:br>
                  <a:rPr lang="en-GB" altLang="ja-JP" sz="1200" kern="0" dirty="0"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</a:br>
                <a:r>
                  <a:rPr lang="en-GB" altLang="ja-JP" sz="1200" kern="0" dirty="0"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sent application  documents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228875B-5713-2C4F-AEA2-F532D8B88F4F}"/>
                </a:ext>
              </a:extLst>
            </p:cNvPr>
            <p:cNvGrpSpPr/>
            <p:nvPr/>
          </p:nvGrpSpPr>
          <p:grpSpPr>
            <a:xfrm>
              <a:off x="3799210" y="857622"/>
              <a:ext cx="1781633" cy="1726555"/>
              <a:chOff x="2016283" y="1764942"/>
              <a:chExt cx="2277514" cy="1726555"/>
            </a:xfrm>
          </p:grpSpPr>
          <p:sp>
            <p:nvSpPr>
              <p:cNvPr id="23" name="Rectangle 3">
                <a:extLst>
                  <a:ext uri="{FF2B5EF4-FFF2-40B4-BE49-F238E27FC236}">
                    <a16:creationId xmlns:a16="http://schemas.microsoft.com/office/drawing/2014/main" id="{9B280A5F-18FE-3E43-8B97-CDE8D51B0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2016284" y="1764942"/>
                <a:ext cx="2277513" cy="519547"/>
              </a:xfrm>
              <a:prstGeom prst="rect">
                <a:avLst/>
              </a:prstGeom>
              <a:solidFill>
                <a:srgbClr val="0F62FE"/>
              </a:solidFill>
              <a:ln>
                <a:noFill/>
              </a:ln>
            </p:spPr>
            <p:txBody>
              <a:bodyPr wrap="square" anchor="ctr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defRPr/>
                </a:pP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Create teamspace</a:t>
                </a:r>
              </a:p>
            </p:txBody>
          </p:sp>
          <p:sp>
            <p:nvSpPr>
              <p:cNvPr id="24" name="Rectangle 4">
                <a:extLst>
                  <a:ext uri="{FF2B5EF4-FFF2-40B4-BE49-F238E27FC236}">
                    <a16:creationId xmlns:a16="http://schemas.microsoft.com/office/drawing/2014/main" id="{DCF49236-97C3-D64F-A92A-7A9663ADA4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2016283" y="2284489"/>
                <a:ext cx="2277514" cy="120700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 lIns="91440" anchor="t"/>
              <a:lstStyle>
                <a:lvl1pPr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tabLst>
                    <a:tab pos="1489094" algn="l"/>
                  </a:tabLst>
                  <a:defRPr/>
                </a:pPr>
                <a:endParaRPr lang="en-GB" altLang="ja-JP" sz="1200" b="1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  <a:p>
                <a:pPr algn="ctr" defTabSz="685808">
                  <a:tabLst>
                    <a:tab pos="1489094" algn="l"/>
                  </a:tabLst>
                  <a:defRPr/>
                </a:pPr>
                <a:r>
                  <a:rPr lang="en-GB" altLang="ja-JP" sz="1200" kern="0" dirty="0"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Create a teamspace to share documents across the team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436F63D-74C7-E54E-86F0-F262D838D463}"/>
                </a:ext>
              </a:extLst>
            </p:cNvPr>
            <p:cNvGrpSpPr/>
            <p:nvPr/>
          </p:nvGrpSpPr>
          <p:grpSpPr>
            <a:xfrm>
              <a:off x="6332955" y="853409"/>
              <a:ext cx="1781633" cy="1734980"/>
              <a:chOff x="3497728" y="1764942"/>
              <a:chExt cx="2125679" cy="1734980"/>
            </a:xfrm>
          </p:grpSpPr>
          <p:sp>
            <p:nvSpPr>
              <p:cNvPr id="25" name="Rectangle 3">
                <a:extLst>
                  <a:ext uri="{FF2B5EF4-FFF2-40B4-BE49-F238E27FC236}">
                    <a16:creationId xmlns:a16="http://schemas.microsoft.com/office/drawing/2014/main" id="{D22060B1-2A09-714B-A299-B99F4946E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3497728" y="1764942"/>
                <a:ext cx="2125677" cy="520737"/>
              </a:xfrm>
              <a:prstGeom prst="rect">
                <a:avLst/>
              </a:prstGeom>
              <a:solidFill>
                <a:srgbClr val="0F62FE"/>
              </a:solidFill>
              <a:ln>
                <a:noFill/>
              </a:ln>
            </p:spPr>
            <p:txBody>
              <a:bodyPr wrap="square" anchor="ctr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defRPr/>
                </a:pP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Redact data</a:t>
                </a:r>
              </a:p>
            </p:txBody>
          </p:sp>
          <p:sp>
            <p:nvSpPr>
              <p:cNvPr id="26" name="Rectangle 4">
                <a:extLst>
                  <a:ext uri="{FF2B5EF4-FFF2-40B4-BE49-F238E27FC236}">
                    <a16:creationId xmlns:a16="http://schemas.microsoft.com/office/drawing/2014/main" id="{C0DF3D78-1210-3F42-BFE5-5FEFF72DF7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3497728" y="2292914"/>
                <a:ext cx="2125679" cy="1207008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 lIns="91440" anchor="t"/>
              <a:lstStyle>
                <a:lvl1pPr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tabLst>
                    <a:tab pos="1489094" algn="l"/>
                  </a:tabLst>
                  <a:defRPr/>
                </a:pPr>
                <a:endParaRPr lang="en-GB" altLang="ja-JP" sz="1200" kern="0" dirty="0"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  <a:p>
                <a:pPr algn="ctr" defTabSz="685808">
                  <a:tabLst>
                    <a:tab pos="1489094" algn="l"/>
                  </a:tabLst>
                  <a:defRPr/>
                </a:pPr>
                <a:r>
                  <a:rPr lang="en-GB" altLang="ja-JP" sz="1200" kern="0" dirty="0"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Use redactions to hide personal data</a:t>
                </a:r>
              </a:p>
            </p:txBody>
          </p:sp>
        </p:grp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308772FF-5C22-0949-9B77-ECD7469501CB}"/>
                </a:ext>
              </a:extLst>
            </p:cNvPr>
            <p:cNvSpPr/>
            <p:nvPr/>
          </p:nvSpPr>
          <p:spPr bwMode="auto">
            <a:xfrm>
              <a:off x="3178455" y="1534156"/>
              <a:ext cx="489397" cy="373487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System Font Regular"/>
                <a:buNone/>
                <a:tabLst/>
              </a:pPr>
              <a:endParaRPr kumimoji="0" lang="en-US" sz="1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C4216C5F-D81F-EF41-8F06-95473350260F}"/>
                </a:ext>
              </a:extLst>
            </p:cNvPr>
            <p:cNvSpPr/>
            <p:nvPr/>
          </p:nvSpPr>
          <p:spPr bwMode="auto">
            <a:xfrm>
              <a:off x="5712201" y="1534156"/>
              <a:ext cx="489397" cy="373487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System Font Regular"/>
                <a:buNone/>
                <a:tabLst/>
              </a:pPr>
              <a:endParaRPr kumimoji="0" lang="en-US" sz="1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AC51125-808B-75AD-57EA-1DB4A6B6AFC1}"/>
              </a:ext>
            </a:extLst>
          </p:cNvPr>
          <p:cNvGrpSpPr/>
          <p:nvPr/>
        </p:nvGrpSpPr>
        <p:grpSpPr>
          <a:xfrm>
            <a:off x="2414311" y="2820630"/>
            <a:ext cx="4315379" cy="1725109"/>
            <a:chOff x="1147438" y="2755318"/>
            <a:chExt cx="4315379" cy="172510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45A69AD-5833-7BEE-3575-D24A9B1CF243}"/>
                </a:ext>
              </a:extLst>
            </p:cNvPr>
            <p:cNvGrpSpPr/>
            <p:nvPr/>
          </p:nvGrpSpPr>
          <p:grpSpPr>
            <a:xfrm>
              <a:off x="1147438" y="2755614"/>
              <a:ext cx="1781633" cy="1724516"/>
              <a:chOff x="2439397" y="2651889"/>
              <a:chExt cx="1781633" cy="1724516"/>
            </a:xfrm>
          </p:grpSpPr>
          <p:sp>
            <p:nvSpPr>
              <p:cNvPr id="30" name="Rectangle 3">
                <a:extLst>
                  <a:ext uri="{FF2B5EF4-FFF2-40B4-BE49-F238E27FC236}">
                    <a16:creationId xmlns:a16="http://schemas.microsoft.com/office/drawing/2014/main" id="{BFEE4C56-419A-E84C-BBAB-057789204E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2439397" y="2651889"/>
                <a:ext cx="1781632" cy="519548"/>
              </a:xfrm>
              <a:prstGeom prst="rect">
                <a:avLst/>
              </a:prstGeom>
              <a:solidFill>
                <a:srgbClr val="0F62FE"/>
              </a:solidFill>
              <a:ln>
                <a:noFill/>
              </a:ln>
            </p:spPr>
            <p:txBody>
              <a:bodyPr wrap="square" anchor="ctr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defRPr/>
                </a:pP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Approve document</a:t>
                </a:r>
              </a:p>
            </p:txBody>
          </p:sp>
          <p:sp>
            <p:nvSpPr>
              <p:cNvPr id="32" name="Rectangle 4">
                <a:extLst>
                  <a:ext uri="{FF2B5EF4-FFF2-40B4-BE49-F238E27FC236}">
                    <a16:creationId xmlns:a16="http://schemas.microsoft.com/office/drawing/2014/main" id="{152E9637-FC02-FF43-8151-2DF4865946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2439398" y="3178673"/>
                <a:ext cx="1781632" cy="11977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 lIns="91440" anchor="ctr"/>
              <a:lstStyle>
                <a:lvl1pPr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lvl="0" algn="ctr" defTabSz="685808">
                  <a:tabLst>
                    <a:tab pos="1489094" algn="l"/>
                  </a:tabLst>
                  <a:defRPr/>
                </a:pPr>
                <a:r>
                  <a:rPr lang="en-GB" altLang="ja-JP" sz="1200" kern="0" dirty="0">
                    <a:solidFill>
                      <a:srgbClr val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Use the built-in process to approve the merged salary document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FD47458-7CA3-087F-B95C-08CFBC158D57}"/>
                </a:ext>
              </a:extLst>
            </p:cNvPr>
            <p:cNvGrpSpPr/>
            <p:nvPr/>
          </p:nvGrpSpPr>
          <p:grpSpPr>
            <a:xfrm>
              <a:off x="3681186" y="2755318"/>
              <a:ext cx="1781631" cy="1725109"/>
              <a:chOff x="4922970" y="2647466"/>
              <a:chExt cx="1781631" cy="1725109"/>
            </a:xfrm>
          </p:grpSpPr>
          <p:sp>
            <p:nvSpPr>
              <p:cNvPr id="35" name="Rectangle 3">
                <a:extLst>
                  <a:ext uri="{FF2B5EF4-FFF2-40B4-BE49-F238E27FC236}">
                    <a16:creationId xmlns:a16="http://schemas.microsoft.com/office/drawing/2014/main" id="{9B5082C3-5FFE-8849-8E57-27732AACE7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1"/>
                </p:custDataLst>
              </p:nvPr>
            </p:nvSpPr>
            <p:spPr bwMode="auto">
              <a:xfrm>
                <a:off x="4922971" y="2647466"/>
                <a:ext cx="1781630" cy="519547"/>
              </a:xfrm>
              <a:prstGeom prst="rect">
                <a:avLst/>
              </a:prstGeom>
              <a:solidFill>
                <a:srgbClr val="0F62FE"/>
              </a:solidFill>
              <a:ln>
                <a:noFill/>
              </a:ln>
            </p:spPr>
            <p:txBody>
              <a:bodyPr wrap="square" anchor="ctr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 defTabSz="685808">
                  <a:defRPr/>
                </a:pP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Collaborate across </a:t>
                </a:r>
                <a:b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</a:br>
                <a:r>
                  <a:rPr lang="en-US" altLang="ja-JP" sz="1200" kern="0" dirty="0">
                    <a:solidFill>
                      <a:srgbClr val="FFFFFF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the team</a:t>
                </a:r>
              </a:p>
            </p:txBody>
          </p:sp>
          <p:sp>
            <p:nvSpPr>
              <p:cNvPr id="36" name="Rectangle 4">
                <a:extLst>
                  <a:ext uri="{FF2B5EF4-FFF2-40B4-BE49-F238E27FC236}">
                    <a16:creationId xmlns:a16="http://schemas.microsoft.com/office/drawing/2014/main" id="{975AEB0C-5251-D44E-9BAE-3A1C996103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4922970" y="3167012"/>
                <a:ext cx="1781631" cy="120556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square" lIns="91440" anchor="ctr"/>
              <a:lstStyle>
                <a:lvl1pPr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tabLst>
                    <a:tab pos="1489075" algn="l"/>
                  </a:tabLs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lvl="0" algn="ctr" defTabSz="685808">
                  <a:tabLst>
                    <a:tab pos="1489094" algn="l"/>
                  </a:tabLst>
                  <a:defRPr/>
                </a:pPr>
                <a:r>
                  <a:rPr lang="en-GB" altLang="ja-JP" sz="1200" kern="0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Add and update documents within the teamspace. Merge documents to make reviews easier.</a:t>
                </a:r>
              </a:p>
            </p:txBody>
          </p:sp>
        </p:grpSp>
        <p:sp>
          <p:nvSpPr>
            <p:cNvPr id="37" name="Right Arrow 36">
              <a:extLst>
                <a:ext uri="{FF2B5EF4-FFF2-40B4-BE49-F238E27FC236}">
                  <a16:creationId xmlns:a16="http://schemas.microsoft.com/office/drawing/2014/main" id="{B7F6E0F8-2A58-1547-AD9F-558CEFEA4F00}"/>
                </a:ext>
              </a:extLst>
            </p:cNvPr>
            <p:cNvSpPr/>
            <p:nvPr/>
          </p:nvSpPr>
          <p:spPr bwMode="auto">
            <a:xfrm flipH="1">
              <a:off x="3060430" y="3431129"/>
              <a:ext cx="489397" cy="373487"/>
            </a:xfrm>
            <a:prstGeom prst="rightArrow">
              <a:avLst/>
            </a:prstGeom>
            <a:solidFill>
              <a:schemeClr val="bg2">
                <a:lumMod val="90000"/>
              </a:schemeClr>
            </a:solidFill>
            <a:ln w="190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System Font Regular"/>
                <a:buNone/>
                <a:tabLst/>
              </a:pPr>
              <a:endParaRPr kumimoji="0" lang="en-US" sz="1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3175DF8-4AC4-2741-A6B4-AFD26636387B}"/>
              </a:ext>
            </a:extLst>
          </p:cNvPr>
          <p:cNvGrpSpPr/>
          <p:nvPr/>
        </p:nvGrpSpPr>
        <p:grpSpPr>
          <a:xfrm>
            <a:off x="6867714" y="3253105"/>
            <a:ext cx="643701" cy="633152"/>
            <a:chOff x="6674454" y="2968782"/>
            <a:chExt cx="643701" cy="633152"/>
          </a:xfrm>
          <a:solidFill>
            <a:schemeClr val="bg2">
              <a:lumMod val="90000"/>
            </a:schemeClr>
          </a:solidFill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88DD8C47-FBC7-F84C-B7CF-1BE9FDC1A8D3}"/>
                </a:ext>
              </a:extLst>
            </p:cNvPr>
            <p:cNvSpPr/>
            <p:nvPr/>
          </p:nvSpPr>
          <p:spPr bwMode="auto">
            <a:xfrm flipH="1">
              <a:off x="6674454" y="3228447"/>
              <a:ext cx="489397" cy="373487"/>
            </a:xfrm>
            <a:prstGeom prst="rightArrow">
              <a:avLst/>
            </a:prstGeom>
            <a:grpFill/>
            <a:ln w="190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System Font Regular"/>
                <a:buNone/>
                <a:tabLst/>
              </a:pPr>
              <a:endParaRPr kumimoji="0" lang="en-US" sz="14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EAC205-CCD9-2A40-8E6B-F4909499AF1B}"/>
                </a:ext>
              </a:extLst>
            </p:cNvPr>
            <p:cNvSpPr/>
            <p:nvPr/>
          </p:nvSpPr>
          <p:spPr bwMode="auto">
            <a:xfrm>
              <a:off x="7135275" y="2968782"/>
              <a:ext cx="182880" cy="548640"/>
            </a:xfrm>
            <a:prstGeom prst="rect">
              <a:avLst/>
            </a:prstGeom>
            <a:grpFill/>
            <a:ln w="19050">
              <a:noFill/>
              <a:headEnd type="none" w="med" len="med"/>
              <a:tailEnd type="none" w="med" len="med"/>
            </a:ln>
            <a:effectLst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91440" rIns="91440" bIns="9144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System Font Regular"/>
                <a:buNone/>
                <a:tabLst/>
              </a:pPr>
              <a:endParaRPr kumimoji="0" 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058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icture containing blur&#10;&#10;Description automatically generated">
            <a:extLst>
              <a:ext uri="{FF2B5EF4-FFF2-40B4-BE49-F238E27FC236}">
                <a16:creationId xmlns:a16="http://schemas.microsoft.com/office/drawing/2014/main" id="{60CCC426-3B09-21AD-E665-68B27C22591D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22" name="Picture 21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4D3E1DD5-6461-8C61-C15C-C3E15C2754C0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24000"/>
          </a:blip>
          <a:stretch>
            <a:fillRect/>
          </a:stretch>
        </p:blipFill>
        <p:spPr>
          <a:xfrm>
            <a:off x="0" y="0"/>
            <a:ext cx="9144000" cy="5162805"/>
          </a:xfrm>
          <a:prstGeom prst="rect">
            <a:avLst/>
          </a:prstGeom>
        </p:spPr>
      </p:pic>
      <p:sp>
        <p:nvSpPr>
          <p:cNvPr id="37" name="Rectangle 4">
            <a:extLst>
              <a:ext uri="{FF2B5EF4-FFF2-40B4-BE49-F238E27FC236}">
                <a16:creationId xmlns:a16="http://schemas.microsoft.com/office/drawing/2014/main" id="{92CF5589-07F0-6B6F-CE09-655063A48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1613" y="881743"/>
            <a:ext cx="5169544" cy="327387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91440" anchor="t"/>
          <a:lstStyle>
            <a:lvl1pPr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defTabSz="685808">
              <a:tabLst>
                <a:tab pos="1489094" algn="l"/>
              </a:tabLst>
              <a:defRPr/>
            </a:pPr>
            <a:endParaRPr lang="en-GB" altLang="ja-JP" sz="1200" b="1" kern="0" dirty="0"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2CC761-B28F-2E1B-A352-FE96599B6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95967" y="1215204"/>
            <a:ext cx="4872275" cy="244813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tIns="144000" anchor="t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lvl="1" indent="0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services</a:t>
            </a:r>
            <a:endParaRPr lang="en-US" sz="1600" b="1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4A17FE-E30C-884E-8600-EBD9A3446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8B93F4D-3644-8E45-8CAC-5EE08EA2E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8"/>
            <a:ext cx="6210586" cy="3690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 components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">
            <a:extLst>
              <a:ext uri="{FF2B5EF4-FFF2-40B4-BE49-F238E27FC236}">
                <a16:creationId xmlns:a16="http://schemas.microsoft.com/office/drawing/2014/main" id="{521CD120-39CD-0580-5BD5-1BB653AD6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429038" y="1784980"/>
            <a:ext cx="2148840" cy="15544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tIns="144000" anchor="t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lvl="1" indent="0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Automation Navigator</a:t>
            </a:r>
            <a:endParaRPr lang="en-US" sz="1600" b="1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BFD0001-9A6D-282C-F476-91BE07CE718A}"/>
              </a:ext>
            </a:extLst>
          </p:cNvPr>
          <p:cNvGrpSpPr/>
          <p:nvPr/>
        </p:nvGrpSpPr>
        <p:grpSpPr>
          <a:xfrm>
            <a:off x="2555660" y="2483347"/>
            <a:ext cx="1895594" cy="642655"/>
            <a:chOff x="1201717" y="3870904"/>
            <a:chExt cx="1895594" cy="568320"/>
          </a:xfrm>
        </p:grpSpPr>
        <p:sp>
          <p:nvSpPr>
            <p:cNvPr id="52" name="Rectangle 3">
              <a:extLst>
                <a:ext uri="{FF2B5EF4-FFF2-40B4-BE49-F238E27FC236}">
                  <a16:creationId xmlns:a16="http://schemas.microsoft.com/office/drawing/2014/main" id="{0A70FBB6-D1C4-DEE0-67F4-DA3BBA9A3F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2185078" y="3870904"/>
              <a:ext cx="912233" cy="568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algn="ctr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bg1"/>
                </a:buClr>
                <a:buSzPct val="100000"/>
              </a:pPr>
              <a:r>
                <a:rPr lang="en-US" sz="1100" kern="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Validation workflows</a:t>
              </a:r>
            </a:p>
          </p:txBody>
        </p:sp>
        <p:sp>
          <p:nvSpPr>
            <p:cNvPr id="53" name="Rectangle 3">
              <a:extLst>
                <a:ext uri="{FF2B5EF4-FFF2-40B4-BE49-F238E27FC236}">
                  <a16:creationId xmlns:a16="http://schemas.microsoft.com/office/drawing/2014/main" id="{3A778372-1FDA-BFBE-F048-7D9C064A8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1201717" y="3870904"/>
              <a:ext cx="912233" cy="5683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lvl="1" indent="0" algn="ctr" defTabSz="914400" fontAlgn="base">
                <a:spcBef>
                  <a:spcPts val="1100"/>
                </a:spcBef>
                <a:spcAft>
                  <a:spcPct val="0"/>
                </a:spcAft>
                <a:buClr>
                  <a:schemeClr val="bg1"/>
                </a:buClr>
                <a:buSzPct val="100000"/>
              </a:pPr>
              <a:r>
                <a:rPr lang="en-US" sz="1100" kern="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Portal</a:t>
              </a:r>
            </a:p>
          </p:txBody>
        </p:sp>
      </p:grpSp>
      <p:sp>
        <p:nvSpPr>
          <p:cNvPr id="46" name="Rectangle 3">
            <a:extLst>
              <a:ext uri="{FF2B5EF4-FFF2-40B4-BE49-F238E27FC236}">
                <a16:creationId xmlns:a16="http://schemas.microsoft.com/office/drawing/2014/main" id="{CC22048D-E3C9-6047-0883-F5BCC9200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845849" y="1784759"/>
            <a:ext cx="2148840" cy="155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tIns="144000" anchor="t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lvl="1" indent="0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1200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FileNet Content </a:t>
            </a:r>
            <a:br>
              <a:rPr lang="en-US" sz="1200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200" b="1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</a:t>
            </a:r>
          </a:p>
        </p:txBody>
      </p:sp>
      <p:sp>
        <p:nvSpPr>
          <p:cNvPr id="51" name="Rectangle 3">
            <a:extLst>
              <a:ext uri="{FF2B5EF4-FFF2-40B4-BE49-F238E27FC236}">
                <a16:creationId xmlns:a16="http://schemas.microsoft.com/office/drawing/2014/main" id="{2FF0381E-70C6-6480-ACC6-6306A4A1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925025" y="2492095"/>
            <a:ext cx="1009401" cy="6428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lvl="1" indent="0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11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management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6BEB31D-E5CE-DAF6-AA9A-93E3873BBD17}"/>
              </a:ext>
            </a:extLst>
          </p:cNvPr>
          <p:cNvSpPr txBox="1"/>
          <p:nvPr/>
        </p:nvSpPr>
        <p:spPr>
          <a:xfrm>
            <a:off x="2131613" y="3770981"/>
            <a:ext cx="516954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ctr" defTabSz="914400" fontAlgn="base">
              <a:spcBef>
                <a:spcPts val="1100"/>
              </a:spcBef>
              <a:spcAft>
                <a:spcPct val="0"/>
              </a:spcAft>
              <a:buClr>
                <a:schemeClr val="bg1"/>
              </a:buClr>
              <a:buSzPct val="100000"/>
            </a:pPr>
            <a:r>
              <a:rPr lang="en-US" sz="1200" kern="0" dirty="0">
                <a:latin typeface="Arial" panose="020B0604020202020204" pitchFamily="34" charset="0"/>
                <a:cs typeface="Arial" panose="020B0604020202020204" pitchFamily="34" charset="0"/>
              </a:rPr>
              <a:t>Cloud Pak for Business Automation</a:t>
            </a:r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561D279-5561-8B85-0730-106C7D47FF49}"/>
              </a:ext>
            </a:extLst>
          </p:cNvPr>
          <p:cNvSpPr/>
          <p:nvPr/>
        </p:nvSpPr>
        <p:spPr bwMode="auto">
          <a:xfrm>
            <a:off x="6013602" y="2488531"/>
            <a:ext cx="865415" cy="642873"/>
          </a:xfrm>
          <a:prstGeom prst="can">
            <a:avLst/>
          </a:prstGeom>
          <a:solidFill>
            <a:schemeClr val="accent1"/>
          </a:solidFill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Document repository</a:t>
            </a:r>
          </a:p>
        </p:txBody>
      </p:sp>
    </p:spTree>
    <p:extLst>
      <p:ext uri="{BB962C8B-B14F-4D97-AF65-F5344CB8AC3E}">
        <p14:creationId xmlns:p14="http://schemas.microsoft.com/office/powerpoint/2010/main" val="402629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lur&#10;&#10;Description automatically generated">
            <a:extLst>
              <a:ext uri="{FF2B5EF4-FFF2-40B4-BE49-F238E27FC236}">
                <a16:creationId xmlns:a16="http://schemas.microsoft.com/office/drawing/2014/main" id="{9248A943-7586-A342-8A23-BA5EFE9C05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7" name="Picture 6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7609E39F-C2F6-3441-964F-08C396BB65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0"/>
            <a:ext cx="9144000" cy="5162805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5FC501F7-74BE-3A08-8900-6F93FF2ED203}"/>
              </a:ext>
            </a:extLst>
          </p:cNvPr>
          <p:cNvSpPr txBox="1">
            <a:spLocks/>
          </p:cNvSpPr>
          <p:nvPr/>
        </p:nvSpPr>
        <p:spPr>
          <a:xfrm>
            <a:off x="2" y="1112775"/>
            <a:ext cx="9143998" cy="2112118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IBM Plex Sans Light" panose="020B0403050203000203" pitchFamily="34" charset="0"/>
                <a:ea typeface="+mj-ea"/>
                <a:cs typeface="+mj-cs"/>
              </a:defRPr>
            </a:lvl1pPr>
          </a:lstStyle>
          <a:p>
            <a:pPr algn="ctr">
              <a:spcBef>
                <a:spcPts val="600"/>
              </a:spcBef>
              <a:spcAft>
                <a:spcPts val="1800"/>
              </a:spcAft>
            </a:pPr>
            <a:r>
              <a:rPr lang="en-US" sz="35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Managing and securing </a:t>
            </a:r>
          </a:p>
          <a:p>
            <a:pPr marL="0" marR="0" lvl="0" indent="0" algn="ctr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enterprise content at scale</a:t>
            </a:r>
          </a:p>
        </p:txBody>
      </p:sp>
    </p:spTree>
    <p:extLst>
      <p:ext uri="{BB962C8B-B14F-4D97-AF65-F5344CB8AC3E}">
        <p14:creationId xmlns:p14="http://schemas.microsoft.com/office/powerpoint/2010/main" val="4134623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blur&#10;&#10;Description automatically generated">
            <a:extLst>
              <a:ext uri="{FF2B5EF4-FFF2-40B4-BE49-F238E27FC236}">
                <a16:creationId xmlns:a16="http://schemas.microsoft.com/office/drawing/2014/main" id="{E6701448-E8AD-F30E-8CF0-761E6D1B4B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27" name="Picture 26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B1502845-0225-3387-E8BD-DA12F57953F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-19305"/>
            <a:ext cx="9144000" cy="516280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4A17FE-E30C-884E-8600-EBD9A3446D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667D6D-B90D-EAC9-6B98-A8947C61BA59}"/>
              </a:ext>
            </a:extLst>
          </p:cNvPr>
          <p:cNvSpPr/>
          <p:nvPr/>
        </p:nvSpPr>
        <p:spPr bwMode="auto">
          <a:xfrm>
            <a:off x="329581" y="990510"/>
            <a:ext cx="8484839" cy="3790784"/>
          </a:xfrm>
          <a:prstGeom prst="rect">
            <a:avLst/>
          </a:prstGeom>
          <a:solidFill>
            <a:schemeClr val="tx1">
              <a:alpha val="50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91440" rIns="91440" bIns="9144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System Font Regular"/>
              <a:buNone/>
              <a:tabLst/>
            </a:pPr>
            <a:endParaRPr kumimoji="0" 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83962735-38FC-B4FB-04B2-BAEFFA01C6F0}"/>
              </a:ext>
            </a:extLst>
          </p:cNvPr>
          <p:cNvSpPr txBox="1">
            <a:spLocks/>
          </p:cNvSpPr>
          <p:nvPr/>
        </p:nvSpPr>
        <p:spPr>
          <a:xfrm>
            <a:off x="210311" y="201168"/>
            <a:ext cx="6210586" cy="713232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IBM Plex Sans Light" panose="020B0403050203000203" pitchFamily="34" charset="0"/>
                <a:ea typeface="IBM Plex Sans Light" panose="020B0403050203000203" pitchFamily="34" charset="0"/>
                <a:cs typeface="IBM Plex Sans Light" panose="020B0403050203000203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5pPr>
            <a:lvl6pPr marL="36256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6pPr>
            <a:lvl7pPr marL="725139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7pPr>
            <a:lvl8pPr marL="108770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8pPr>
            <a:lvl9pPr marL="145027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220">
                <a:solidFill>
                  <a:srgbClr val="191919"/>
                </a:solidFill>
                <a:latin typeface="IBM Plex Sans Light" pitchFamily="34" charset="0"/>
              </a:defRPr>
            </a:lvl9pPr>
          </a:lstStyle>
          <a:p>
            <a:pPr defTabSz="914400"/>
            <a:r>
              <a:rPr lang="en-US" sz="2800" kern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takeaways</a:t>
            </a:r>
            <a:endParaRPr lang="en-US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i="1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Managing and securing enterprise content at scale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600" i="1" dirty="0">
              <a:solidFill>
                <a:schemeClr val="bg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defTabSz="914400"/>
            <a:endParaRPr lang="en-US" kern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400"/>
            <a:br>
              <a:rPr lang="en-US" sz="1600" kern="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6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04DCA5-88F5-0238-E884-B19780F2240A}"/>
              </a:ext>
            </a:extLst>
          </p:cNvPr>
          <p:cNvSpPr/>
          <p:nvPr/>
        </p:nvSpPr>
        <p:spPr>
          <a:xfrm>
            <a:off x="329580" y="1014948"/>
            <a:ext cx="8484838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4330" indent="-285750">
              <a:spcBef>
                <a:spcPts val="400"/>
              </a:spcBef>
              <a:spcAft>
                <a:spcPts val="4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Centralized, easy-to-use Enterprise Content Management</a:t>
            </a:r>
            <a:r>
              <a:rPr lang="en-US" sz="15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3275" lvl="2" indent="-228600">
              <a:spcBef>
                <a:spcPts val="200"/>
              </a:spcBef>
              <a:spcAft>
                <a:spcPts val="2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a pre-configured, collaborative content management environment</a:t>
            </a:r>
          </a:p>
          <a:p>
            <a:pPr marL="803275" lvl="2" indent="-228600">
              <a:spcBef>
                <a:spcPts val="200"/>
              </a:spcBef>
              <a:spcAft>
                <a:spcPts val="2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enforces document security and traceability</a:t>
            </a:r>
          </a:p>
          <a:p>
            <a:pPr marL="803275" lvl="2" indent="-228600">
              <a:spcBef>
                <a:spcPts val="200"/>
              </a:spcBef>
              <a:spcAft>
                <a:spcPts val="2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simplifies document review across teams, improving productivity</a:t>
            </a:r>
          </a:p>
          <a:p>
            <a:pPr marL="354330" indent="-285750">
              <a:spcBef>
                <a:spcPts val="1600"/>
              </a:spcBef>
              <a:spcAft>
                <a:spcPts val="4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b="1" dirty="0" err="1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Teamspaces</a:t>
            </a:r>
            <a:r>
              <a:rPr lang="en-US" sz="15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 pre-configured and pre-populated document sharing environments. This enhances collaboration while minimizing risk through fine-grained security and access restriction settings.</a:t>
            </a:r>
          </a:p>
          <a:p>
            <a:pPr marL="354330" indent="-285750">
              <a:spcBef>
                <a:spcPts val="1600"/>
              </a:spcBef>
              <a:spcAft>
                <a:spcPts val="4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Role-based redaction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uses advanced policies to conceal sensitive or confidential data based on business needs and regulatory requirements.</a:t>
            </a:r>
            <a:endParaRPr lang="en-US" sz="1500" b="1" dirty="0">
              <a:solidFill>
                <a:schemeClr val="bg2">
                  <a:lumMod val="9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4330" indent="-285750">
              <a:spcBef>
                <a:spcPts val="1600"/>
              </a:spcBef>
              <a:spcAft>
                <a:spcPts val="400"/>
              </a:spcAft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Out-of-the-box approval processes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can be initiated with a single click and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rack parallel or sequential document approvals.</a:t>
            </a:r>
          </a:p>
        </p:txBody>
      </p:sp>
    </p:spTree>
    <p:extLst>
      <p:ext uri="{BB962C8B-B14F-4D97-AF65-F5344CB8AC3E}">
        <p14:creationId xmlns:p14="http://schemas.microsoft.com/office/powerpoint/2010/main" val="169045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lur&#10;&#10;Description automatically generated">
            <a:extLst>
              <a:ext uri="{FF2B5EF4-FFF2-40B4-BE49-F238E27FC236}">
                <a16:creationId xmlns:a16="http://schemas.microsoft.com/office/drawing/2014/main" id="{9248A943-7586-A342-8A23-BA5EFE9C05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7" name="Picture 6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7609E39F-C2F6-3441-964F-08C396BB657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-1" y="-19306"/>
            <a:ext cx="9144000" cy="5162805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D71AE79E-88B6-4B49-8950-048F1C068E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214" r="21215"/>
          <a:stretch/>
        </p:blipFill>
        <p:spPr>
          <a:xfrm>
            <a:off x="3897549" y="1793421"/>
            <a:ext cx="1348902" cy="155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76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lur&#10;&#10;Description automatically generated">
            <a:extLst>
              <a:ext uri="{FF2B5EF4-FFF2-40B4-BE49-F238E27FC236}">
                <a16:creationId xmlns:a16="http://schemas.microsoft.com/office/drawing/2014/main" id="{AAA19B92-835F-DE6C-5F6A-0043B69D7A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" y="-19305"/>
            <a:ext cx="9144000" cy="5182110"/>
          </a:xfrm>
          <a:prstGeom prst="rect">
            <a:avLst/>
          </a:prstGeom>
        </p:spPr>
      </p:pic>
      <p:pic>
        <p:nvPicPr>
          <p:cNvPr id="8" name="Picture 7" descr="A close up of a wave&#10;&#10;Description automatically generated with low confidence">
            <a:extLst>
              <a:ext uri="{FF2B5EF4-FFF2-40B4-BE49-F238E27FC236}">
                <a16:creationId xmlns:a16="http://schemas.microsoft.com/office/drawing/2014/main" id="{91815F1F-180C-EA0A-3095-38933B90A6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-169219"/>
            <a:ext cx="9144000" cy="51628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C6CA3C-B257-FA45-BDDC-DD0682655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1" y="201168"/>
            <a:ext cx="5729571" cy="80467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learning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56A7D-53F2-214F-871C-1EB579B9B7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66" y="911259"/>
            <a:ext cx="8695877" cy="3320982"/>
          </a:xfrm>
        </p:spPr>
        <p:txBody>
          <a:bodyPr/>
          <a:lstStyle/>
          <a:p>
            <a:pPr lvl="1" defTabSz="914400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IBM Cloud Pak for Business Automation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defTabSz="914400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more about the features highlighted in the demonstration:</a:t>
            </a:r>
          </a:p>
          <a:p>
            <a:pPr lvl="2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Configuring teamspaces 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Using role-based redaction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Adding document annotations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Working with parallel or sequential workflows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defTabSz="914400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defTabSz="914400">
              <a:buClr>
                <a:schemeClr val="bg2">
                  <a:lumMod val="90000"/>
                </a:schemeClr>
              </a:buClr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293D5-E65B-FF41-B517-6F3F285C22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© 2023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3142574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heme/theme1.xml><?xml version="1.0" encoding="utf-8"?>
<a:theme xmlns:a="http://schemas.openxmlformats.org/drawingml/2006/main" name="IBM Brand Template 2022">
  <a:themeElements>
    <a:clrScheme name="IBM brand presentation palette 2022">
      <a:dk1>
        <a:srgbClr val="FFFFFF"/>
      </a:dk1>
      <a:lt1>
        <a:srgbClr val="000000"/>
      </a:lt1>
      <a:dk2>
        <a:srgbClr val="E5F6FF"/>
      </a:dk2>
      <a:lt2>
        <a:srgbClr val="F4F4F4"/>
      </a:lt2>
      <a:accent1>
        <a:srgbClr val="002D9C"/>
      </a:accent1>
      <a:accent2>
        <a:srgbClr val="0F62FE"/>
      </a:accent2>
      <a:accent3>
        <a:srgbClr val="82CFFF"/>
      </a:accent3>
      <a:accent4>
        <a:srgbClr val="9EF0F0"/>
      </a:accent4>
      <a:accent5>
        <a:srgbClr val="E0E0E0"/>
      </a:accent5>
      <a:accent6>
        <a:srgbClr val="FCF4D6"/>
      </a:accent6>
      <a:hlink>
        <a:srgbClr val="0F62FE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9050">
          <a:solidFill>
            <a:schemeClr val="accent1"/>
          </a:solidFill>
          <a:headEnd type="none" w="med" len="med"/>
          <a:tailEnd type="none" w="med" len="med"/>
        </a:ln>
        <a:effectLst/>
      </a:spPr>
      <a:bodyPr vert="horz" wrap="square" lIns="91440" tIns="91440" rIns="91440" bIns="9144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System Font Regular"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lIns="91440" tIns="91440" rIns="91440" bIns="91440" rtlCol="0">
        <a:spAutoFit/>
      </a:bodyPr>
      <a:lstStyle>
        <a:defPPr marL="173736" indent="-173736" algn="l">
          <a:spcBef>
            <a:spcPts val="1100"/>
          </a:spcBef>
          <a:buFont typeface="System Font Regular"/>
          <a:buChar char="–"/>
          <a:defRPr sz="14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Cyan 50">
      <a:srgbClr val="1192E8"/>
    </a:custClr>
    <a:custClr name="Cyan 40">
      <a:srgbClr val="33B1FF"/>
    </a:custClr>
    <a:custClr name="Cyan 30">
      <a:srgbClr val="82CFFF"/>
    </a:custClr>
    <a:custClr name="Cyan 20">
      <a:srgbClr val="BAE6FF"/>
    </a:custClr>
    <a:custClr name="Cyan 10">
      <a:srgbClr val="E5F6FF"/>
    </a:custClr>
    <a:custClr name="Red 50">
      <a:srgbClr val="FA4D56"/>
    </a:custClr>
    <a:custClr name="Red 40">
      <a:srgbClr val="FF8389"/>
    </a:custClr>
    <a:custClr name="Red 30">
      <a:srgbClr val="FFB3B8"/>
    </a:custClr>
    <a:custClr name="Red 20">
      <a:srgbClr val="FFD7D9"/>
    </a:custClr>
    <a:custClr name="Red 10">
      <a:srgbClr val="FFF1F1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Green 30">
      <a:srgbClr val="6FDC8C"/>
    </a:custClr>
    <a:custClr name="Green 20">
      <a:srgbClr val="A7F0BA"/>
    </a:custClr>
    <a:custClr name="Green 10">
      <a:srgbClr val="DEFBE6"/>
    </a:custClr>
    <a:custClr name="Yellow 20">
      <a:srgbClr val="FDDC69"/>
    </a:custClr>
    <a:custClr name="Yellow 10">
      <a:srgbClr val="FCF4D6"/>
    </a:custClr>
    <a:custClr name="Teal 50">
      <a:srgbClr val="009D9A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</a:custClrLst>
  <a:extLst>
    <a:ext uri="{05A4C25C-085E-4340-85A3-A5531E510DB2}">
      <thm15:themeFamily xmlns:thm15="http://schemas.microsoft.com/office/thememl/2012/main" name="IBM_Presentation_Template_2022_V01_Plex_Embed" id="{02D7F33A-96F9-3142-BE93-E46CEC147C3D}" vid="{B93A71AE-C97A-F24E-BECE-31FFF7CA650A}"/>
    </a:ext>
  </a:extLst>
</a:theme>
</file>

<file path=ppt/theme/theme2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3.xml><?xml version="1.0" encoding="utf-8"?>
<a:theme xmlns:a="http://schemas.openxmlformats.org/drawingml/2006/main" name="IBM BxD 2018 black background">
  <a:themeElements>
    <a:clrScheme name="Custom 3">
      <a:dk1>
        <a:srgbClr val="FFFFFF"/>
      </a:dk1>
      <a:lt1>
        <a:srgbClr val="000000"/>
      </a:lt1>
      <a:dk2>
        <a:srgbClr val="525252"/>
      </a:dk2>
      <a:lt2>
        <a:srgbClr val="F4F4F4"/>
      </a:lt2>
      <a:accent1>
        <a:srgbClr val="0F62FE"/>
      </a:accent1>
      <a:accent2>
        <a:srgbClr val="002D9C"/>
      </a:accent2>
      <a:accent3>
        <a:srgbClr val="D02670"/>
      </a:accent3>
      <a:accent4>
        <a:srgbClr val="8A3FFC"/>
      </a:accent4>
      <a:accent5>
        <a:srgbClr val="007D79"/>
      </a:accent5>
      <a:accent6>
        <a:srgbClr val="697077"/>
      </a:accent6>
      <a:hlink>
        <a:srgbClr val="4589FF"/>
      </a:hlink>
      <a:folHlink>
        <a:srgbClr val="6F6F6F"/>
      </a:folHlink>
    </a:clrScheme>
    <a:fontScheme name="IBM Plex">
      <a:majorFont>
        <a:latin typeface="IBM Plex Sans Light"/>
        <a:ea typeface=""/>
        <a:cs typeface=""/>
      </a:majorFont>
      <a:minorFont>
        <a:latin typeface="IBM Plex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IBM Plex Sans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8"/>
    </a:custClr>
    <a:custClr name="Magenta 90">
      <a:srgbClr val="510224"/>
    </a:custClr>
    <a:custClr name="Magenta 80">
      <a:srgbClr val="740937"/>
    </a:custClr>
    <a:custClr name="Magenta 70">
      <a:srgbClr val="9F1853"/>
    </a:custClr>
    <a:custClr name="Magenta 60">
      <a:srgbClr val="D12771"/>
    </a:custClr>
    <a:custClr name="Magenta 50">
      <a:srgbClr val="EE5396"/>
    </a:custClr>
    <a:custClr name="Magenta 40">
      <a:srgbClr val="FF7EB6"/>
    </a:custClr>
    <a:custClr name="Magenta 30">
      <a:srgbClr val="FFAFD2"/>
    </a:custClr>
    <a:custClr name="Magenta 20">
      <a:srgbClr val="FFD6E8"/>
    </a:custClr>
    <a:custClr name="Magenta 10">
      <a:srgbClr val="FFF0F7"/>
    </a:custClr>
    <a:custClr name="Purple 100">
      <a:srgbClr val="1C0F30"/>
    </a:custClr>
    <a:custClr name="Purple 90">
      <a:srgbClr val="31135E"/>
    </a:custClr>
    <a:custClr name="Purple 80">
      <a:srgbClr val="491D8B"/>
    </a:custClr>
    <a:custClr name="Purple 70">
      <a:srgbClr val="6929C4"/>
    </a:custClr>
    <a:custClr name="Purple 60">
      <a:srgbClr val="8A3FFC"/>
    </a:custClr>
    <a:custClr name="Purple 50">
      <a:srgbClr val="A56EFF"/>
    </a:custClr>
    <a:custClr name="Purple 40">
      <a:srgbClr val="BE95FF"/>
    </a:custClr>
    <a:custClr name="Purple 30">
      <a:srgbClr val="D4BBFF"/>
    </a:custClr>
    <a:custClr name="Purple 20">
      <a:srgbClr val="E8DAFF"/>
    </a:custClr>
    <a:custClr name="Purple 10">
      <a:srgbClr val="F6F2FF"/>
    </a:custClr>
    <a:custClr name="Blue 100">
      <a:srgbClr val="001141"/>
    </a:custClr>
    <a:custClr name="Blue 90">
      <a:srgbClr val="001D6C"/>
    </a:custClr>
    <a:custClr name="Blue 80">
      <a:srgbClr val="002D9C"/>
    </a:custClr>
    <a:custClr name="Blue 70">
      <a:srgbClr val="0043CE"/>
    </a:custClr>
    <a:custClr name="Blue 60">
      <a:srgbClr val="0F62FE"/>
    </a:custClr>
    <a:custClr name="Blue 50">
      <a:srgbClr val="4589FF"/>
    </a:custClr>
    <a:custClr name="Blue 40">
      <a:srgbClr val="78A9FF"/>
    </a:custClr>
    <a:custClr name="Blue 30">
      <a:srgbClr val="A6C8FF"/>
    </a:custClr>
    <a:custClr name="Blue 20">
      <a:srgbClr val="D0E2FF"/>
    </a:custClr>
    <a:custClr name="Blue 10">
      <a:srgbClr val="EDF5FF"/>
    </a:custClr>
    <a:custClr name="Teal 100">
      <a:srgbClr val="081A1C"/>
    </a:custClr>
    <a:custClr name="Teal 90">
      <a:srgbClr val="022B30"/>
    </a:custClr>
    <a:custClr name="Teal 80">
      <a:srgbClr val="004548"/>
    </a:custClr>
    <a:custClr name="Teal 70">
      <a:srgbClr val="005D5D"/>
    </a:custClr>
    <a:custClr name="Teal 60">
      <a:srgbClr val="007D79"/>
    </a:custClr>
    <a:custClr name="Teal 50">
      <a:srgbClr val="009C98"/>
    </a:custClr>
    <a:custClr name="Teal 40">
      <a:srgbClr val="08BDBA"/>
    </a:custClr>
    <a:custClr name="Teal 30">
      <a:srgbClr val="3DDBD9"/>
    </a:custClr>
    <a:custClr name="Teal 20">
      <a:srgbClr val="9EF0F0"/>
    </a:custClr>
    <a:custClr name="Teal 10">
      <a:srgbClr val="D9FBFB"/>
    </a:custClr>
    <a:custClr name="Gray 100">
      <a:srgbClr val="161616"/>
    </a:custClr>
    <a:custClr name="Gray 90">
      <a:srgbClr val="262626"/>
    </a:custClr>
    <a:custClr name="Gray 80">
      <a:srgbClr val="393939"/>
    </a:custClr>
    <a:custClr name="Gray 70">
      <a:srgbClr val="525252"/>
    </a:custClr>
    <a:custClr name="Gray 60">
      <a:srgbClr val="6F6F6F"/>
    </a:custClr>
    <a:custClr name="Gray 50">
      <a:srgbClr val="8D8D8D"/>
    </a:custClr>
    <a:custClr name="Gray 40">
      <a:srgbClr val="A8A8A8"/>
    </a:custClr>
    <a:custClr name="Gray 30">
      <a:srgbClr val="C6C6C6"/>
    </a:custClr>
    <a:custClr name="Gray 20">
      <a:srgbClr val="E0E0E0"/>
    </a:custClr>
    <a:custClr name="Gray 10">
      <a:srgbClr val="F4F4F4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 Brand Template 2022</Template>
  <TotalTime>19984</TotalTime>
  <Words>656</Words>
  <Application>Microsoft Macintosh PowerPoint</Application>
  <PresentationFormat>On-screen Show (16:9)</PresentationFormat>
  <Paragraphs>112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System Font Regular</vt:lpstr>
      <vt:lpstr>Arial</vt:lpstr>
      <vt:lpstr>Calibri</vt:lpstr>
      <vt:lpstr>IBM Plex Sans</vt:lpstr>
      <vt:lpstr>IBM Plex Sans Light</vt:lpstr>
      <vt:lpstr>IBM Plex Sans SemiBold</vt:lpstr>
      <vt:lpstr>IBM Brand Template 2022</vt:lpstr>
      <vt:lpstr>PowerPoint Presentation</vt:lpstr>
      <vt:lpstr>Demo overview</vt:lpstr>
      <vt:lpstr>Demo overview</vt:lpstr>
      <vt:lpstr>Demo flow</vt:lpstr>
      <vt:lpstr>Demo components </vt:lpstr>
      <vt:lpstr>PowerPoint Presentation</vt:lpstr>
      <vt:lpstr>PowerPoint Presentation</vt:lpstr>
      <vt:lpstr>PowerPoint Presentation</vt:lpstr>
      <vt:lpstr>Additional learning 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 IBM Presentation Template — IBM Plex® variant</dc:title>
  <dc:creator>Dennis Woo</dc:creator>
  <cp:lastModifiedBy>Dennis Woo</cp:lastModifiedBy>
  <cp:revision>158</cp:revision>
  <cp:lastPrinted>2019-04-25T15:14:05Z</cp:lastPrinted>
  <dcterms:created xsi:type="dcterms:W3CDTF">2022-03-29T18:01:34Z</dcterms:created>
  <dcterms:modified xsi:type="dcterms:W3CDTF">2023-08-28T14:34:48Z</dcterms:modified>
</cp:coreProperties>
</file>

<file path=docProps/thumbnail.jpeg>
</file>